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2"/>
  </p:notesMasterIdLst>
  <p:sldIdLst>
    <p:sldId id="256" r:id="rId2"/>
    <p:sldId id="303" r:id="rId3"/>
    <p:sldId id="304" r:id="rId4"/>
    <p:sldId id="305" r:id="rId5"/>
    <p:sldId id="306" r:id="rId6"/>
    <p:sldId id="320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02" r:id="rId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72" d="100"/>
          <a:sy n="72" d="100"/>
        </p:scale>
        <p:origin x="-50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customXml" Target="../customXml/item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4/11/2014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08793D-DB26-44E7-B7A2-2099E6A0F83E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1DF37E-440C-47FC-8D87-368AE62100FA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619E67-12BD-4525-8D7D-FE27A1EDB1CD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3AEC1-6A4A-48D8-BDA2-E4E789FA3E97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330D69-F410-4761-A72F-2865F365C28B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77B324-6CF4-4573-A58B-7A2B9073AB51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05FE3-9BB2-4966-9DE5-D67D657EAA7A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D6B398-AD8E-412A-93D8-FE0408A5060E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2B7F02-73E9-403E-B153-618F80C6947F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0B93AC-D833-4E28-BCB5-255915A0A00F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A8273-A3CA-4A4E-9BDF-FAD9C74C0A89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9FA774-FC7D-4E16-B2CF-715A3EB763CA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585DD4-45AE-44DA-922C-83C2445C868D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FC2BA2-B83A-4CCB-945F-5392A5763B32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BA7E03-D130-4D4A-B63A-42AB62E02561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5B714F-B813-45EE-B8B7-064F3A7A4CD1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E91066-DDBA-46F1-A0FE-E1F12F2A2BFC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Perfect binary trees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13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Perfect binary </a:t>
            </a:r>
            <a:r>
              <a:rPr lang="en-CA" alt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trees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 Nodes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inductive step: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If the height of the tree is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, then assume that the number of nodes is</a:t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15364" name="Picture 4" descr="a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2852738"/>
            <a:ext cx="7159625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Box 4"/>
          <p:cNvSpPr txBox="1">
            <a:spLocks noChangeArrowheads="1"/>
          </p:cNvSpPr>
          <p:nvPr/>
        </p:nvSpPr>
        <p:spPr bwMode="auto">
          <a:xfrm>
            <a:off x="1025525" y="3573463"/>
            <a:ext cx="338138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400" i="1"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15366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5.2.2.1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19961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6" descr="a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3527425"/>
            <a:ext cx="8964613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 Nodes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39888"/>
            <a:ext cx="8229600" cy="45259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must show that a tree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Arial" charset="0"/>
                <a:cs typeface="Arial" charset="0"/>
              </a:rPr>
              <a:t> has</a:t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2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+ 1) + 1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 = 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+ 2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latin typeface="Arial" charset="0"/>
                <a:cs typeface="Arial" charset="0"/>
              </a:rPr>
              <a:t> nodes</a:t>
            </a:r>
          </a:p>
        </p:txBody>
      </p:sp>
      <p:sp>
        <p:nvSpPr>
          <p:cNvPr id="16389" name="TextBox 4"/>
          <p:cNvSpPr txBox="1">
            <a:spLocks noChangeArrowheads="1"/>
          </p:cNvSpPr>
          <p:nvPr/>
        </p:nvSpPr>
        <p:spPr bwMode="auto">
          <a:xfrm>
            <a:off x="-4763" y="4098925"/>
            <a:ext cx="630238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1600" i="1">
                <a:latin typeface="Times New Roman" pitchFamily="18" charset="0"/>
                <a:cs typeface="Times New Roman" pitchFamily="18" charset="0"/>
              </a:rPr>
              <a:t>h + </a:t>
            </a:r>
            <a:r>
              <a:rPr lang="en-CA" altLang="en-US" sz="160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6390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5.2.2.1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01477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" descr="a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3527425"/>
            <a:ext cx="8964613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 Nodes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39888"/>
            <a:ext cx="8229600" cy="45259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Using the recursive definition, both sub-trees are perfect trees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endParaRPr lang="en-US" altLang="en-US" smtClean="0">
              <a:latin typeface="Times New Roman" pitchFamily="18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By assumption, each sub-tree has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latin typeface="Arial" charset="0"/>
                <a:cs typeface="Arial" charset="0"/>
              </a:rPr>
              <a:t> nodes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Therefore the total number of nodes is</a:t>
            </a:r>
          </a:p>
          <a:p>
            <a:pPr algn="ctr">
              <a:buFontTx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 + 1 + (</a:t>
            </a:r>
            <a:r>
              <a:rPr lang="en-US" altLang="en-US" smtClean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 = 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+ 2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</a:p>
        </p:txBody>
      </p:sp>
      <p:sp>
        <p:nvSpPr>
          <p:cNvPr id="17413" name="TextBox 4"/>
          <p:cNvSpPr txBox="1">
            <a:spLocks noChangeArrowheads="1"/>
          </p:cNvSpPr>
          <p:nvPr/>
        </p:nvSpPr>
        <p:spPr bwMode="auto">
          <a:xfrm>
            <a:off x="168275" y="4202113"/>
            <a:ext cx="287338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1600" i="1">
                <a:latin typeface="Times New Roman" pitchFamily="18" charset="0"/>
                <a:cs typeface="Times New Roman" pitchFamily="18" charset="0"/>
              </a:rPr>
              <a:t>h</a:t>
            </a:r>
            <a:endParaRPr lang="en-CA" alt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14" name="TextBox 5"/>
          <p:cNvSpPr txBox="1">
            <a:spLocks noChangeArrowheads="1"/>
          </p:cNvSpPr>
          <p:nvPr/>
        </p:nvSpPr>
        <p:spPr bwMode="auto">
          <a:xfrm>
            <a:off x="8704263" y="4208463"/>
            <a:ext cx="287337" cy="338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1600" i="1">
                <a:latin typeface="Times New Roman" pitchFamily="18" charset="0"/>
                <a:cs typeface="Times New Roman" pitchFamily="18" charset="0"/>
              </a:rPr>
              <a:t>h</a:t>
            </a:r>
            <a:endParaRPr lang="en-CA" alt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15" name="TextBox 6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5.2.2.1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53076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 Nodes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Consequently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The statement is true for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0</a:t>
            </a:r>
            <a:r>
              <a:rPr lang="en-US" altLang="en-US" smtClean="0">
                <a:latin typeface="Arial" charset="0"/>
                <a:cs typeface="Arial" charset="0"/>
              </a:rPr>
              <a:t> and the truth of the statement for an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arbitrary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 implies the truth of the statement for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Arial" charset="0"/>
                <a:cs typeface="Arial" charset="0"/>
              </a:rPr>
              <a:t>.</a:t>
            </a:r>
          </a:p>
          <a:p>
            <a:pPr lvl="1">
              <a:buFontTx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Therefore, by the process of mathematical induction, the statement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is true for all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≥ 0</a:t>
            </a:r>
          </a:p>
        </p:txBody>
      </p:sp>
      <p:sp>
        <p:nvSpPr>
          <p:cNvPr id="18436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5.2.2.1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15193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Logarithmic Height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Theorem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perfect binary tree with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Arial" charset="0"/>
                <a:cs typeface="Arial" charset="0"/>
              </a:rPr>
              <a:t> nodes has height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lg(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+ 1) – 1</a:t>
            </a: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Proof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Solving </a:t>
            </a:r>
            <a:r>
              <a:rPr lang="en-US" altLang="en-US" sz="2400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z="2400" smtClean="0">
                <a:latin typeface="Times New Roman" pitchFamily="18" charset="0"/>
                <a:cs typeface="Arial" charset="0"/>
              </a:rPr>
              <a:t> = 2</a:t>
            </a:r>
            <a:r>
              <a:rPr lang="en-US" altLang="en-US" sz="2400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z="2400" baseline="3000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z="2400" smtClean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latin typeface="Arial" charset="0"/>
                <a:cs typeface="Arial" charset="0"/>
              </a:rPr>
              <a:t> for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:</a:t>
            </a:r>
            <a:endParaRPr lang="en-US" altLang="en-US" sz="2400" smtClean="0">
              <a:latin typeface="Times New Roman" pitchFamily="18" charset="0"/>
              <a:cs typeface="Arial" charset="0"/>
            </a:endParaRPr>
          </a:p>
          <a:p>
            <a:pPr lvl="1" algn="ctr">
              <a:buFontTx/>
              <a:buNone/>
            </a:pPr>
            <a:r>
              <a:rPr lang="en-US" altLang="en-US" sz="2400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z="2400" smtClean="0">
                <a:latin typeface="Times New Roman" pitchFamily="18" charset="0"/>
                <a:cs typeface="Arial" charset="0"/>
              </a:rPr>
              <a:t> + 1 = 2</a:t>
            </a:r>
            <a:r>
              <a:rPr lang="en-US" altLang="en-US" sz="2400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z="2400" baseline="30000" smtClean="0">
                <a:latin typeface="Times New Roman" pitchFamily="18" charset="0"/>
                <a:cs typeface="Arial" charset="0"/>
              </a:rPr>
              <a:t> + 1</a:t>
            </a:r>
            <a:endParaRPr lang="en-US" altLang="en-US" sz="2400" smtClean="0">
              <a:latin typeface="Times New Roman" pitchFamily="18" charset="0"/>
              <a:cs typeface="Arial" charset="0"/>
            </a:endParaRPr>
          </a:p>
          <a:p>
            <a:pPr lvl="1" algn="ctr">
              <a:buFontTx/>
              <a:buNone/>
            </a:pPr>
            <a:r>
              <a:rPr lang="en-US" altLang="en-US" sz="2400" smtClean="0">
                <a:latin typeface="Times New Roman" pitchFamily="18" charset="0"/>
                <a:cs typeface="Arial" charset="0"/>
              </a:rPr>
              <a:t>lg(</a:t>
            </a:r>
            <a:r>
              <a:rPr lang="en-US" altLang="en-US" sz="2400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z="2400" smtClean="0">
                <a:latin typeface="Times New Roman" pitchFamily="18" charset="0"/>
                <a:cs typeface="Arial" charset="0"/>
              </a:rPr>
              <a:t> + 1) = </a:t>
            </a:r>
            <a:r>
              <a:rPr lang="en-US" altLang="en-US" sz="2400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z="2400" smtClean="0">
                <a:latin typeface="Times New Roman" pitchFamily="18" charset="0"/>
                <a:cs typeface="Arial" charset="0"/>
              </a:rPr>
              <a:t> + 1</a:t>
            </a:r>
          </a:p>
          <a:p>
            <a:pPr lvl="1" algn="ctr">
              <a:buFontTx/>
              <a:buNone/>
            </a:pPr>
            <a:r>
              <a:rPr lang="en-US" altLang="en-US" sz="2400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z="2400" smtClean="0">
                <a:latin typeface="Times New Roman" pitchFamily="18" charset="0"/>
                <a:cs typeface="Arial" charset="0"/>
              </a:rPr>
              <a:t> = lg(</a:t>
            </a:r>
            <a:r>
              <a:rPr lang="en-US" altLang="en-US" sz="2400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z="2400" smtClean="0">
                <a:latin typeface="Times New Roman" pitchFamily="18" charset="0"/>
                <a:cs typeface="Arial" charset="0"/>
              </a:rPr>
              <a:t> + 1) – 1</a:t>
            </a:r>
          </a:p>
        </p:txBody>
      </p:sp>
      <p:sp>
        <p:nvSpPr>
          <p:cNvPr id="19460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13116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Logarithmic Height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Lemma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lg(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+ 1) – 1 = </a:t>
            </a:r>
            <a:r>
              <a:rPr lang="en-US" altLang="en-US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Proof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</a:t>
            </a:r>
            <a:endParaRPr lang="en-US" altLang="en-US" sz="2400" smtClean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300163" y="2852738"/>
          <a:ext cx="6672262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4" imgW="4356000" imgH="812520" progId="Equation.DSMT4">
                  <p:embed/>
                </p:oleObj>
              </mc:Choice>
              <mc:Fallback>
                <p:oleObj name="Equation" r:id="rId4" imgW="4356000" imgH="812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63" y="2852738"/>
                        <a:ext cx="6672262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37762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 Leaf Nodes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Theorem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perfect binary tree with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 has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 leaf nodes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Proof (by induction):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When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0</a:t>
            </a:r>
            <a:r>
              <a:rPr lang="en-US" altLang="en-US" smtClean="0">
                <a:latin typeface="Arial" charset="0"/>
                <a:cs typeface="Arial" charset="0"/>
              </a:rPr>
              <a:t>, there is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0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1</a:t>
            </a:r>
            <a:r>
              <a:rPr lang="en-US" altLang="en-US" smtClean="0">
                <a:latin typeface="Arial" charset="0"/>
                <a:cs typeface="Arial" charset="0"/>
              </a:rPr>
              <a:t> leaf node.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Assume that a perfect binary tree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en-US" smtClean="0">
                <a:latin typeface="Arial" charset="0"/>
                <a:cs typeface="Arial" charset="0"/>
              </a:rPr>
              <a:t>has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 leaf nodes and observe that both sub-trees of a perfect binary tree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Arial" charset="0"/>
                <a:cs typeface="Arial" charset="0"/>
              </a:rPr>
              <a:t> have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 leaf nodes.</a:t>
            </a:r>
          </a:p>
          <a:p>
            <a:pPr>
              <a:buFont typeface="Arial" charset="0"/>
              <a:buNone/>
            </a:pPr>
            <a:endParaRPr lang="en-CA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Consequence:  Over half all nodes are leaf nodes:</a:t>
            </a:r>
            <a:endParaRPr lang="en-US" altLang="en-US" smtClean="0">
              <a:latin typeface="Arial" charset="0"/>
              <a:cs typeface="Arial" charset="0"/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665538" y="5035550"/>
          <a:ext cx="132238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Equation" r:id="rId4" imgW="736560" imgH="419040" progId="Equation.DSMT4">
                  <p:embed/>
                </p:oleObj>
              </mc:Choice>
              <mc:Fallback>
                <p:oleObj name="Equation" r:id="rId4" imgW="7365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5538" y="5035550"/>
                        <a:ext cx="1322387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5.2.2.3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62088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The Average Depth of a Node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Consequence: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50-50 chance that a randomly selected node is a leaf node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average depth of a node in a perfect binary tree is</a:t>
            </a:r>
          </a:p>
        </p:txBody>
      </p:sp>
      <p:graphicFrame>
        <p:nvGraphicFramePr>
          <p:cNvPr id="102405" name="Object 3"/>
          <p:cNvGraphicFramePr>
            <a:graphicFrameLocks noChangeAspect="1"/>
          </p:cNvGraphicFramePr>
          <p:nvPr/>
        </p:nvGraphicFramePr>
        <p:xfrm>
          <a:off x="2328863" y="4427538"/>
          <a:ext cx="5122862" cy="155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Equation" r:id="rId4" imgW="3352680" imgH="1015920" progId="Equation.DSMT4">
                  <p:embed/>
                </p:oleObj>
              </mc:Choice>
              <mc:Fallback>
                <p:oleObj name="Equation" r:id="rId4" imgW="335268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863" y="4427538"/>
                        <a:ext cx="5122862" cy="155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7" name="Picture 4" descr="aa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082925"/>
            <a:ext cx="666115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578725" y="2982913"/>
            <a:ext cx="298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079" name="Text Box 6"/>
          <p:cNvSpPr txBox="1">
            <a:spLocks noChangeArrowheads="1"/>
          </p:cNvSpPr>
          <p:nvPr/>
        </p:nvSpPr>
        <p:spPr bwMode="auto">
          <a:xfrm>
            <a:off x="7578725" y="3398838"/>
            <a:ext cx="298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080" name="Text Box 6"/>
          <p:cNvSpPr txBox="1">
            <a:spLocks noChangeArrowheads="1"/>
          </p:cNvSpPr>
          <p:nvPr/>
        </p:nvSpPr>
        <p:spPr bwMode="auto">
          <a:xfrm>
            <a:off x="7578725" y="3189288"/>
            <a:ext cx="298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081" name="Text Box 6"/>
          <p:cNvSpPr txBox="1">
            <a:spLocks noChangeArrowheads="1"/>
          </p:cNvSpPr>
          <p:nvPr/>
        </p:nvSpPr>
        <p:spPr bwMode="auto">
          <a:xfrm>
            <a:off x="7578725" y="3608388"/>
            <a:ext cx="298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082" name="Text Box 6"/>
          <p:cNvSpPr txBox="1">
            <a:spLocks noChangeArrowheads="1"/>
          </p:cNvSpPr>
          <p:nvPr/>
        </p:nvSpPr>
        <p:spPr bwMode="auto">
          <a:xfrm>
            <a:off x="7578725" y="3817938"/>
            <a:ext cx="298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083" name="Text Box 6"/>
          <p:cNvSpPr txBox="1">
            <a:spLocks noChangeArrowheads="1"/>
          </p:cNvSpPr>
          <p:nvPr/>
        </p:nvSpPr>
        <p:spPr bwMode="auto">
          <a:xfrm>
            <a:off x="7578725" y="4027488"/>
            <a:ext cx="298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3084" name="Text Box 6"/>
          <p:cNvSpPr txBox="1">
            <a:spLocks noChangeArrowheads="1"/>
          </p:cNvSpPr>
          <p:nvPr/>
        </p:nvSpPr>
        <p:spPr bwMode="auto">
          <a:xfrm>
            <a:off x="8305800" y="2982913"/>
            <a:ext cx="298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085" name="Text Box 6"/>
          <p:cNvSpPr txBox="1">
            <a:spLocks noChangeArrowheads="1"/>
          </p:cNvSpPr>
          <p:nvPr/>
        </p:nvSpPr>
        <p:spPr bwMode="auto">
          <a:xfrm>
            <a:off x="8305800" y="3398838"/>
            <a:ext cx="298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086" name="Text Box 6"/>
          <p:cNvSpPr txBox="1">
            <a:spLocks noChangeArrowheads="1"/>
          </p:cNvSpPr>
          <p:nvPr/>
        </p:nvSpPr>
        <p:spPr bwMode="auto">
          <a:xfrm>
            <a:off x="8305800" y="3189288"/>
            <a:ext cx="298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087" name="Text Box 6"/>
          <p:cNvSpPr txBox="1">
            <a:spLocks noChangeArrowheads="1"/>
          </p:cNvSpPr>
          <p:nvPr/>
        </p:nvSpPr>
        <p:spPr bwMode="auto">
          <a:xfrm>
            <a:off x="8316913" y="3608388"/>
            <a:ext cx="2873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3088" name="Text Box 6"/>
          <p:cNvSpPr txBox="1">
            <a:spLocks noChangeArrowheads="1"/>
          </p:cNvSpPr>
          <p:nvPr/>
        </p:nvSpPr>
        <p:spPr bwMode="auto">
          <a:xfrm>
            <a:off x="8215313" y="3817938"/>
            <a:ext cx="3889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3089" name="Text Box 6"/>
          <p:cNvSpPr txBox="1">
            <a:spLocks noChangeArrowheads="1"/>
          </p:cNvSpPr>
          <p:nvPr/>
        </p:nvSpPr>
        <p:spPr bwMode="auto">
          <a:xfrm>
            <a:off x="8215313" y="4027488"/>
            <a:ext cx="3889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32</a:t>
            </a:r>
          </a:p>
        </p:txBody>
      </p:sp>
      <p:sp>
        <p:nvSpPr>
          <p:cNvPr id="3090" name="Text Box 6"/>
          <p:cNvSpPr txBox="1">
            <a:spLocks noChangeArrowheads="1"/>
          </p:cNvSpPr>
          <p:nvPr/>
        </p:nvSpPr>
        <p:spPr bwMode="auto">
          <a:xfrm>
            <a:off x="7340600" y="2708275"/>
            <a:ext cx="7651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600" b="1"/>
              <a:t>Depth</a:t>
            </a:r>
          </a:p>
        </p:txBody>
      </p:sp>
      <p:sp>
        <p:nvSpPr>
          <p:cNvPr id="3091" name="Text Box 6"/>
          <p:cNvSpPr txBox="1">
            <a:spLocks noChangeArrowheads="1"/>
          </p:cNvSpPr>
          <p:nvPr/>
        </p:nvSpPr>
        <p:spPr bwMode="auto">
          <a:xfrm>
            <a:off x="8062913" y="2709863"/>
            <a:ext cx="7762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600" b="1"/>
              <a:t>Count</a:t>
            </a:r>
          </a:p>
        </p:txBody>
      </p:sp>
      <p:sp>
        <p:nvSpPr>
          <p:cNvPr id="20" name="Oval 19"/>
          <p:cNvSpPr/>
          <p:nvPr/>
        </p:nvSpPr>
        <p:spPr>
          <a:xfrm>
            <a:off x="2257425" y="5003800"/>
            <a:ext cx="863600" cy="43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420813" y="5340350"/>
            <a:ext cx="917575" cy="495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4" name="TextBox 22"/>
          <p:cNvSpPr txBox="1">
            <a:spLocks noChangeArrowheads="1"/>
          </p:cNvSpPr>
          <p:nvPr/>
        </p:nvSpPr>
        <p:spPr bwMode="auto">
          <a:xfrm>
            <a:off x="312738" y="5867400"/>
            <a:ext cx="19542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Number of nodes</a:t>
            </a:r>
          </a:p>
        </p:txBody>
      </p:sp>
      <p:sp>
        <p:nvSpPr>
          <p:cNvPr id="24" name="Oval 23"/>
          <p:cNvSpPr/>
          <p:nvPr/>
        </p:nvSpPr>
        <p:spPr>
          <a:xfrm>
            <a:off x="2230438" y="4356100"/>
            <a:ext cx="863600" cy="75088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681163" y="4687888"/>
            <a:ext cx="576262" cy="1587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7" name="TextBox 28"/>
          <p:cNvSpPr txBox="1">
            <a:spLocks noChangeArrowheads="1"/>
          </p:cNvSpPr>
          <p:nvPr/>
        </p:nvSpPr>
        <p:spPr bwMode="auto">
          <a:xfrm>
            <a:off x="385763" y="4356100"/>
            <a:ext cx="13001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CA" altLang="en-US"/>
              <a:t>Sum of the</a:t>
            </a:r>
          </a:p>
          <a:p>
            <a:pPr algn="ctr" eaLnBrk="1" hangingPunct="1"/>
            <a:r>
              <a:rPr lang="en-CA" altLang="en-US"/>
              <a:t>depths</a:t>
            </a:r>
          </a:p>
        </p:txBody>
      </p:sp>
      <p:sp>
        <p:nvSpPr>
          <p:cNvPr id="3098" name="TextBox 2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5.2.2.4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5260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Applications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Perfect binary trees are considered to be the </a:t>
            </a:r>
            <a:r>
              <a:rPr lang="en-US" altLang="en-US" i="1" smtClean="0">
                <a:latin typeface="Arial" charset="0"/>
                <a:cs typeface="Arial" charset="0"/>
              </a:rPr>
              <a:t>ideal</a:t>
            </a:r>
            <a:r>
              <a:rPr lang="en-US" altLang="en-US" smtClean="0">
                <a:latin typeface="Arial" charset="0"/>
                <a:cs typeface="Arial" charset="0"/>
              </a:rPr>
              <a:t> case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height and average depth are both </a:t>
            </a:r>
            <a:r>
              <a:rPr lang="en-US" altLang="en-US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attempt to find trees which are as close as possible to perfect binary trees</a:t>
            </a:r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28171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Summary</a:t>
            </a:r>
            <a:endParaRPr lang="en-US" altLang="en-US" sz="4800" smtClean="0">
              <a:latin typeface="Arial" charset="0"/>
              <a:cs typeface="Arial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have defined perfect binary trees and discussed: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number of nodes:	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height:		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lg(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+ 1) – 1</a:t>
            </a:r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number of leaves:	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Half the nodes are leaves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Average depth is </a:t>
            </a:r>
            <a:r>
              <a:rPr lang="en-US" altLang="en-US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It is an ideal case</a:t>
            </a:r>
          </a:p>
        </p:txBody>
      </p:sp>
    </p:spTree>
    <p:extLst>
      <p:ext uri="{BB962C8B-B14F-4D97-AF65-F5344CB8AC3E}">
        <p14:creationId xmlns:p14="http://schemas.microsoft.com/office/powerpoint/2010/main" val="427865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Outline</a:t>
            </a:r>
            <a:endParaRPr lang="en-US" altLang="en-US" sz="4800" smtClean="0">
              <a:latin typeface="Arial" charset="0"/>
              <a:cs typeface="Arial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Introducing perfect binary trees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Definitions and examples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Number of nodes: 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Logarithmic height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Number of leaf nodes: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96421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Definition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Standard definition: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perfect binary tree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 is a binary tree where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All leaf nodes have the same depth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endParaRPr lang="en-US" altLang="en-US" smtClean="0">
              <a:latin typeface="Arial" charset="0"/>
              <a:cs typeface="Arial" charset="0"/>
            </a:endParaRP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All other nodes are full</a:t>
            </a:r>
          </a:p>
        </p:txBody>
      </p:sp>
      <p:pic>
        <p:nvPicPr>
          <p:cNvPr id="9220" name="Picture 4" descr="a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68638"/>
            <a:ext cx="6769100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827088" y="4202113"/>
            <a:ext cx="6492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9222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404357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Definition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Recursive definition: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binary tree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0</a:t>
            </a:r>
            <a:r>
              <a:rPr lang="en-US" altLang="en-US" smtClean="0">
                <a:latin typeface="Arial" charset="0"/>
                <a:cs typeface="Arial" charset="0"/>
              </a:rPr>
              <a:t> is perfect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binary tree with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&gt; 0</a:t>
            </a:r>
            <a:r>
              <a:rPr lang="en-US" altLang="en-US" smtClean="0">
                <a:latin typeface="Arial" charset="0"/>
                <a:cs typeface="Arial" charset="0"/>
              </a:rPr>
              <a:t> is a perfect if both sub-trees are prefect binary trees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endParaRPr lang="en-US" altLang="en-US" smtClean="0">
              <a:latin typeface="Arial" charset="0"/>
              <a:cs typeface="Arial" charset="0"/>
            </a:endParaRPr>
          </a:p>
        </p:txBody>
      </p:sp>
      <p:sp>
        <p:nvSpPr>
          <p:cNvPr id="1024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01013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Examples</a:t>
            </a:r>
            <a:endParaRPr lang="en-US" altLang="en-US" sz="4800" dirty="0" smtClean="0">
              <a:latin typeface="Arial" charset="0"/>
              <a:cs typeface="Arial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Perfect binary trees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0, 1, 2, 3 </a:t>
            </a:r>
            <a:r>
              <a:rPr lang="en-US" altLang="en-US" smtClean="0">
                <a:latin typeface="Arial" charset="0"/>
                <a:cs typeface="Arial" charset="0"/>
              </a:rPr>
              <a:t>and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4</a:t>
            </a:r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11268" name="Picture 4" descr="perfect_binary_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233513"/>
            <a:ext cx="4608512" cy="378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80950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Examples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7188" indent="-357188">
              <a:buNone/>
            </a:pPr>
            <a:r>
              <a:rPr lang="en-CA" dirty="0" smtClean="0"/>
              <a:t>	Perfect binary trees of height </a:t>
            </a:r>
            <a:r>
              <a:rPr lang="en-CA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3</a:t>
            </a:r>
            <a:r>
              <a:rPr lang="en-CA" dirty="0" smtClean="0"/>
              <a:t> and 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lvl="1"/>
            <a:r>
              <a:rPr lang="en-CA" dirty="0" smtClean="0"/>
              <a:t>Note they’re the wrong-way up…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7188" indent="-357188"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7188" indent="-357188"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http://pythoner.org/static/upload/20120910/wiki_793_1347246276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280866"/>
            <a:ext cx="5489848" cy="446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wharder\Desktop\a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152" y="2280866"/>
            <a:ext cx="54864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dwharder\Desktop\a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580112" y="3822541"/>
            <a:ext cx="3410236" cy="277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62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Theorems</a:t>
            </a:r>
            <a:endParaRPr lang="en-US" altLang="en-US" sz="4800" smtClean="0">
              <a:latin typeface="Arial" charset="0"/>
              <a:cs typeface="Arial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now look at four theorems that describe the properties of perfect binary trees: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perfect tree has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latin typeface="Arial" charset="0"/>
                <a:cs typeface="Arial" charset="0"/>
              </a:rPr>
              <a:t> 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height is </a:t>
            </a:r>
            <a:r>
              <a:rPr lang="en-US" altLang="en-US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There are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 leaf nodes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average depth of a node is </a:t>
            </a:r>
            <a:r>
              <a:rPr lang="en-US" altLang="en-US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  <a:endParaRPr lang="en-US" altLang="en-US" baseline="30000" smtClean="0">
              <a:latin typeface="Arial" charset="0"/>
              <a:cs typeface="Arial" charset="0"/>
            </a:endParaRP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results of these theorems will allow us to determine the optimal run-time properties of operations on binary trees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</p:txBody>
      </p:sp>
      <p:sp>
        <p:nvSpPr>
          <p:cNvPr id="12292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94926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latin typeface="Arial" charset="0"/>
                <a:cs typeface="Arial" charset="0"/>
              </a:rPr>
              <a:t> Nodes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Theorem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perfect binary tree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 has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latin typeface="Arial" charset="0"/>
                <a:cs typeface="Arial" charset="0"/>
              </a:rPr>
              <a:t> nodes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Proof: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use mathematical induction:</a:t>
            </a:r>
          </a:p>
          <a:p>
            <a:pPr marL="1257300" lvl="2" indent="-342900">
              <a:buFont typeface="Calibri" pitchFamily="34" charset="0"/>
              <a:buAutoNum type="arabicPeriod"/>
            </a:pPr>
            <a:r>
              <a:rPr lang="en-US" altLang="en-US" smtClean="0">
                <a:latin typeface="Arial" charset="0"/>
                <a:cs typeface="Arial" charset="0"/>
              </a:rPr>
              <a:t>Show that it is true for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0</a:t>
            </a:r>
          </a:p>
          <a:p>
            <a:pPr marL="1257300" lvl="2" indent="-342900">
              <a:buFont typeface="Calibri" pitchFamily="34" charset="0"/>
              <a:buAutoNum type="arabicPeriod"/>
            </a:pPr>
            <a:r>
              <a:rPr lang="en-US" altLang="en-US" smtClean="0">
                <a:latin typeface="Arial" charset="0"/>
                <a:cs typeface="Arial" charset="0"/>
              </a:rPr>
              <a:t>Assume it is true for an arbitrary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endParaRPr lang="en-US" altLang="en-US" i="1" smtClean="0">
              <a:latin typeface="Arial" charset="0"/>
              <a:cs typeface="Arial" charset="0"/>
            </a:endParaRPr>
          </a:p>
          <a:p>
            <a:pPr marL="1257300" lvl="2" indent="-342900">
              <a:buFont typeface="Calibri" pitchFamily="34" charset="0"/>
              <a:buAutoNum type="arabicPeriod"/>
            </a:pPr>
            <a:r>
              <a:rPr lang="en-US" altLang="en-US" smtClean="0">
                <a:latin typeface="Arial" charset="0"/>
                <a:cs typeface="Arial" charset="0"/>
              </a:rPr>
              <a:t>Show that the truth for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 </a:t>
            </a:r>
            <a:r>
              <a:rPr lang="en-US" altLang="en-US" smtClean="0">
                <a:latin typeface="Arial" charset="0"/>
                <a:cs typeface="Arial" charset="0"/>
              </a:rPr>
              <a:t>implies the truth for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+ 1</a:t>
            </a: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5.2.2.1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95794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 Nodes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base case: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When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</a:t>
            </a:r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0</a:t>
            </a:r>
            <a:r>
              <a:rPr lang="en-US" altLang="en-US" smtClean="0">
                <a:latin typeface="Arial" charset="0"/>
                <a:cs typeface="Arial" charset="0"/>
              </a:rPr>
              <a:t> we have a single node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</a:t>
            </a:r>
            <a:r>
              <a:rPr lang="en-US" altLang="en-US" smtClean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1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formula is correct: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baseline="3000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0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 =</a:t>
            </a:r>
            <a:r>
              <a:rPr lang="en-US" altLang="en-US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altLang="en-US" smtClean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1</a:t>
            </a:r>
          </a:p>
        </p:txBody>
      </p:sp>
      <p:sp>
        <p:nvSpPr>
          <p:cNvPr id="14340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5.2.2.1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15607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Metadata/metadata.xml><?xml version="1.0" encoding="utf-8"?>
<metadata xmlns:m="http://www.titus.com/ns/hcl" id="19f34c5a-ae62-4618-b697-e1a49f4ff0a3">
  <m:HCLClassification value="HCL_Cla5s_C0nf1dent1al">
    <alt>HCLClassification=HCL_Cla5s_C0nf1dent1al</alt>
  </m:HCLClassification>
</metadata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19FB52A3E08B4FA429A075621DBC64" ma:contentTypeVersion="12" ma:contentTypeDescription="Create a new document." ma:contentTypeScope="" ma:versionID="e0a6805e5b8c569ef94dace1646a26e0">
  <xsd:schema xmlns:xsd="http://www.w3.org/2001/XMLSchema" xmlns:xs="http://www.w3.org/2001/XMLSchema" xmlns:p="http://schemas.microsoft.com/office/2006/metadata/properties" xmlns:ns2="c3b8ee88-930b-45c7-a757-1a9ff20baf66" xmlns:ns3="d3f9b73f-cbda-4b62-9516-c1ce5c27c813" targetNamespace="http://schemas.microsoft.com/office/2006/metadata/properties" ma:root="true" ma:fieldsID="b0702d9646f8ea5387762ea0be845092" ns2:_="" ns3:_="">
    <xsd:import namespace="c3b8ee88-930b-45c7-a757-1a9ff20baf66"/>
    <xsd:import namespace="d3f9b73f-cbda-4b62-9516-c1ce5c27c8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b8ee88-930b-45c7-a757-1a9ff20baf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3f9b73f-cbda-4b62-9516-c1ce5c27c81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8B64E3E-ECD5-42C5-993F-B988476C82DF}"/>
</file>

<file path=customXml/itemProps2.xml><?xml version="1.0" encoding="utf-8"?>
<ds:datastoreItem xmlns:ds="http://schemas.openxmlformats.org/officeDocument/2006/customXml" ds:itemID="{F4211AEF-E1E8-4C3E-B2C5-87315C76CA8F}"/>
</file>

<file path=customXml/itemProps3.xml><?xml version="1.0" encoding="utf-8"?>
<ds:datastoreItem xmlns:ds="http://schemas.openxmlformats.org/officeDocument/2006/customXml" ds:itemID="{035A2866-4504-4FD0-AC55-BE262F35B97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13442</TotalTime>
  <Words>214</Words>
  <Application>Microsoft Office PowerPoint</Application>
  <PresentationFormat>On-screen Show (4:3)</PresentationFormat>
  <Paragraphs>167</Paragraphs>
  <Slides>20</Slides>
  <Notes>19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Custom Design</vt:lpstr>
      <vt:lpstr>Equation</vt:lpstr>
      <vt:lpstr>PowerPoint Presentation</vt:lpstr>
      <vt:lpstr>Outline</vt:lpstr>
      <vt:lpstr>Definition</vt:lpstr>
      <vt:lpstr>Definition</vt:lpstr>
      <vt:lpstr>Examples</vt:lpstr>
      <vt:lpstr>Examples</vt:lpstr>
      <vt:lpstr>Theorems</vt:lpstr>
      <vt:lpstr>2h + 1 – 1 Nodes</vt:lpstr>
      <vt:lpstr>2h + 1 – 1 Nodes</vt:lpstr>
      <vt:lpstr>2h + 1 – 1 Nodes</vt:lpstr>
      <vt:lpstr>2h + 1 – 1 Nodes</vt:lpstr>
      <vt:lpstr>2h + 1 – 1 Nodes</vt:lpstr>
      <vt:lpstr>2h + 1 – 1 Nodes</vt:lpstr>
      <vt:lpstr>Logarithmic Height</vt:lpstr>
      <vt:lpstr>Logarithmic Height</vt:lpstr>
      <vt:lpstr>2h Leaf Nodes</vt:lpstr>
      <vt:lpstr>The Average Depth of a Node</vt:lpstr>
      <vt:lpstr>Applications</vt:lpstr>
      <vt:lpstr>Summary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459</cp:revision>
  <dcterms:created xsi:type="dcterms:W3CDTF">2009-09-11T23:00:44Z</dcterms:created>
  <dcterms:modified xsi:type="dcterms:W3CDTF">2014-04-14T16:01:25Z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0x0101007E19FB52A3E08B4FA429A075621DBC64</vt:lpwstr>
  </property>
  <property fmtid="{D5CDD505-2E9C-101B-9397-08002B2CF9AE}" pid="3" name="HCLClassification">
    <vt:lpwstr>HCL_Cla5s_C0nf1dent1al</vt:lpwstr>
  </property>
  <property fmtid="{D5CDD505-2E9C-101B-9397-08002B2CF9AE}" pid="4" name="TitusGUID">
    <vt:lpwstr>19f34c5a-ae62-4618-b697-e1a49f4ff0a3</vt:lpwstr>
  </property>
</Properties>
</file>